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3FAEA-DD54-4462-AFE7-93062E81AB8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DDD786-8D94-4DBC-ABFB-65579C6039E3}">
      <dgm:prSet/>
      <dgm:spPr/>
      <dgm:t>
        <a:bodyPr/>
        <a:lstStyle/>
        <a:p>
          <a:r>
            <a:rPr lang="hr-HR" dirty="0">
              <a:latin typeface="Bookman Old Style" panose="02050604050505020204" pitchFamily="18" charset="0"/>
            </a:rPr>
            <a:t>ostvarivanje dijela odgojno-obrazovnih ishoda predmetnog kurikuluma</a:t>
          </a:r>
          <a:endParaRPr lang="en-US" dirty="0">
            <a:latin typeface="Bookman Old Style" panose="02050604050505020204" pitchFamily="18" charset="0"/>
          </a:endParaRPr>
        </a:p>
      </dgm:t>
    </dgm:pt>
    <dgm:pt modelId="{181CF43A-51C9-443D-834E-1F5CE399905F}" type="parTrans" cxnId="{3729CC03-A823-47B8-81EF-D7F27B814972}">
      <dgm:prSet/>
      <dgm:spPr/>
      <dgm:t>
        <a:bodyPr/>
        <a:lstStyle/>
        <a:p>
          <a:endParaRPr lang="en-US"/>
        </a:p>
      </dgm:t>
    </dgm:pt>
    <dgm:pt modelId="{D3BC98D6-E2CE-4150-B969-C534626AEE32}" type="sibTrans" cxnId="{3729CC03-A823-47B8-81EF-D7F27B814972}">
      <dgm:prSet/>
      <dgm:spPr/>
      <dgm:t>
        <a:bodyPr/>
        <a:lstStyle/>
        <a:p>
          <a:endParaRPr lang="en-US"/>
        </a:p>
      </dgm:t>
    </dgm:pt>
    <dgm:pt modelId="{6EC7C546-1BB7-4C23-82A3-0A7A122D2B4F}">
      <dgm:prSet/>
      <dgm:spPr/>
      <dgm:t>
        <a:bodyPr/>
        <a:lstStyle/>
        <a:p>
          <a:r>
            <a:rPr lang="hr-HR" dirty="0" err="1">
              <a:latin typeface="Bookman Old Style" panose="02050604050505020204" pitchFamily="18" charset="0"/>
            </a:rPr>
            <a:t>međupredmetno</a:t>
          </a:r>
          <a:r>
            <a:rPr lang="hr-HR" dirty="0">
              <a:latin typeface="Bookman Old Style" panose="02050604050505020204" pitchFamily="18" charset="0"/>
            </a:rPr>
            <a:t> povezivanje: suradnja i sudjelovanje prof. TZK-a (Antonio Perić, Ozana </a:t>
          </a:r>
          <a:r>
            <a:rPr lang="hr-HR" dirty="0" err="1">
              <a:latin typeface="Bookman Old Style" panose="02050604050505020204" pitchFamily="18" charset="0"/>
            </a:rPr>
            <a:t>Radovniković</a:t>
          </a:r>
          <a:r>
            <a:rPr lang="hr-HR" dirty="0">
              <a:latin typeface="Bookman Old Style" panose="02050604050505020204" pitchFamily="18" charset="0"/>
            </a:rPr>
            <a:t>) i školske psihologinje (Ivana Delač)</a:t>
          </a:r>
          <a:endParaRPr lang="en-US" dirty="0">
            <a:latin typeface="Bookman Old Style" panose="02050604050505020204" pitchFamily="18" charset="0"/>
          </a:endParaRPr>
        </a:p>
      </dgm:t>
    </dgm:pt>
    <dgm:pt modelId="{94F1AE02-0562-4365-B9DB-B7C51B1B5CAA}" type="parTrans" cxnId="{BB93E2F3-BFF9-4FB8-B140-E215FF7636C8}">
      <dgm:prSet/>
      <dgm:spPr/>
      <dgm:t>
        <a:bodyPr/>
        <a:lstStyle/>
        <a:p>
          <a:endParaRPr lang="en-US"/>
        </a:p>
      </dgm:t>
    </dgm:pt>
    <dgm:pt modelId="{A495EBF6-4B27-4A8C-9B27-026DA68535B5}" type="sibTrans" cxnId="{BB93E2F3-BFF9-4FB8-B140-E215FF7636C8}">
      <dgm:prSet/>
      <dgm:spPr/>
      <dgm:t>
        <a:bodyPr/>
        <a:lstStyle/>
        <a:p>
          <a:endParaRPr lang="en-US"/>
        </a:p>
      </dgm:t>
    </dgm:pt>
    <dgm:pt modelId="{F5E1004A-F883-4B81-898F-30E4DECB3A4E}">
      <dgm:prSet/>
      <dgm:spPr/>
      <dgm:t>
        <a:bodyPr/>
        <a:lstStyle/>
        <a:p>
          <a:r>
            <a:rPr lang="hr-HR" dirty="0">
              <a:latin typeface="Bookman Old Style" panose="02050604050505020204" pitchFamily="18" charset="0"/>
            </a:rPr>
            <a:t>ostvarivanje dijela odgojno-obrazovnih očekivanja domena pojedinih </a:t>
          </a:r>
          <a:r>
            <a:rPr lang="hr-HR" dirty="0" err="1">
              <a:latin typeface="Bookman Old Style" panose="02050604050505020204" pitchFamily="18" charset="0"/>
            </a:rPr>
            <a:t>međupredmetnih</a:t>
          </a:r>
          <a:r>
            <a:rPr lang="hr-HR" dirty="0">
              <a:latin typeface="Bookman Old Style" panose="02050604050505020204" pitchFamily="18" charset="0"/>
            </a:rPr>
            <a:t> tema (MT </a:t>
          </a:r>
          <a:r>
            <a:rPr lang="hr-HR" i="1" dirty="0">
              <a:latin typeface="Bookman Old Style" panose="02050604050505020204" pitchFamily="18" charset="0"/>
            </a:rPr>
            <a:t>Osobni i socijalni razvoj </a:t>
          </a:r>
          <a:r>
            <a:rPr lang="hr-HR" dirty="0">
              <a:latin typeface="Bookman Old Style" panose="02050604050505020204" pitchFamily="18" charset="0"/>
            </a:rPr>
            <a:t>i MT </a:t>
          </a:r>
          <a:r>
            <a:rPr lang="hr-HR" i="1" dirty="0">
              <a:latin typeface="Bookman Old Style" panose="02050604050505020204" pitchFamily="18" charset="0"/>
            </a:rPr>
            <a:t>Zdravlje</a:t>
          </a:r>
          <a:r>
            <a:rPr lang="hr-HR" dirty="0">
              <a:latin typeface="Bookman Old Style" panose="02050604050505020204" pitchFamily="18" charset="0"/>
            </a:rPr>
            <a:t>)</a:t>
          </a:r>
          <a:endParaRPr lang="en-US" dirty="0">
            <a:latin typeface="Bookman Old Style" panose="02050604050505020204" pitchFamily="18" charset="0"/>
          </a:endParaRPr>
        </a:p>
      </dgm:t>
    </dgm:pt>
    <dgm:pt modelId="{988231AB-D560-4C9F-B3F3-149F5A1CAA36}" type="parTrans" cxnId="{90F394F1-440D-415B-B08C-5B2B902DA1CD}">
      <dgm:prSet/>
      <dgm:spPr/>
      <dgm:t>
        <a:bodyPr/>
        <a:lstStyle/>
        <a:p>
          <a:endParaRPr lang="en-US"/>
        </a:p>
      </dgm:t>
    </dgm:pt>
    <dgm:pt modelId="{D5F5923B-1F2A-492D-9D51-A996E8984C09}" type="sibTrans" cxnId="{90F394F1-440D-415B-B08C-5B2B902DA1CD}">
      <dgm:prSet/>
      <dgm:spPr/>
      <dgm:t>
        <a:bodyPr/>
        <a:lstStyle/>
        <a:p>
          <a:endParaRPr lang="en-US"/>
        </a:p>
      </dgm:t>
    </dgm:pt>
    <dgm:pt modelId="{1D904089-0838-4371-B95C-254113CDFE97}" type="pres">
      <dgm:prSet presAssocID="{1A53FAEA-DD54-4462-AFE7-93062E81AB8E}" presName="outerComposite" presStyleCnt="0">
        <dgm:presLayoutVars>
          <dgm:chMax val="5"/>
          <dgm:dir/>
          <dgm:resizeHandles val="exact"/>
        </dgm:presLayoutVars>
      </dgm:prSet>
      <dgm:spPr/>
    </dgm:pt>
    <dgm:pt modelId="{846E98AE-80CA-4757-B21C-A45090925945}" type="pres">
      <dgm:prSet presAssocID="{1A53FAEA-DD54-4462-AFE7-93062E81AB8E}" presName="dummyMaxCanvas" presStyleCnt="0">
        <dgm:presLayoutVars/>
      </dgm:prSet>
      <dgm:spPr/>
    </dgm:pt>
    <dgm:pt modelId="{EE7D4D75-4F5A-4D3E-8007-9E1361E02B6E}" type="pres">
      <dgm:prSet presAssocID="{1A53FAEA-DD54-4462-AFE7-93062E81AB8E}" presName="ThreeNodes_1" presStyleLbl="node1" presStyleIdx="0" presStyleCnt="3">
        <dgm:presLayoutVars>
          <dgm:bulletEnabled val="1"/>
        </dgm:presLayoutVars>
      </dgm:prSet>
      <dgm:spPr/>
    </dgm:pt>
    <dgm:pt modelId="{EDE44307-B43B-42FA-B95C-D93B574D3A35}" type="pres">
      <dgm:prSet presAssocID="{1A53FAEA-DD54-4462-AFE7-93062E81AB8E}" presName="ThreeNodes_2" presStyleLbl="node1" presStyleIdx="1" presStyleCnt="3">
        <dgm:presLayoutVars>
          <dgm:bulletEnabled val="1"/>
        </dgm:presLayoutVars>
      </dgm:prSet>
      <dgm:spPr/>
    </dgm:pt>
    <dgm:pt modelId="{1A372915-FEF5-4D4C-9EAE-AEEA601B36F1}" type="pres">
      <dgm:prSet presAssocID="{1A53FAEA-DD54-4462-AFE7-93062E81AB8E}" presName="ThreeNodes_3" presStyleLbl="node1" presStyleIdx="2" presStyleCnt="3">
        <dgm:presLayoutVars>
          <dgm:bulletEnabled val="1"/>
        </dgm:presLayoutVars>
      </dgm:prSet>
      <dgm:spPr/>
    </dgm:pt>
    <dgm:pt modelId="{F13208D4-8F18-48D2-AECB-7D979F13C2CE}" type="pres">
      <dgm:prSet presAssocID="{1A53FAEA-DD54-4462-AFE7-93062E81AB8E}" presName="ThreeConn_1-2" presStyleLbl="fgAccFollowNode1" presStyleIdx="0" presStyleCnt="2">
        <dgm:presLayoutVars>
          <dgm:bulletEnabled val="1"/>
        </dgm:presLayoutVars>
      </dgm:prSet>
      <dgm:spPr/>
    </dgm:pt>
    <dgm:pt modelId="{64F07EF8-1676-47DA-80B6-AB7F5989AA1A}" type="pres">
      <dgm:prSet presAssocID="{1A53FAEA-DD54-4462-AFE7-93062E81AB8E}" presName="ThreeConn_2-3" presStyleLbl="fgAccFollowNode1" presStyleIdx="1" presStyleCnt="2">
        <dgm:presLayoutVars>
          <dgm:bulletEnabled val="1"/>
        </dgm:presLayoutVars>
      </dgm:prSet>
      <dgm:spPr/>
    </dgm:pt>
    <dgm:pt modelId="{47B1076F-9EF5-4FD8-A7C2-1B73FF0CA103}" type="pres">
      <dgm:prSet presAssocID="{1A53FAEA-DD54-4462-AFE7-93062E81AB8E}" presName="ThreeNodes_1_text" presStyleLbl="node1" presStyleIdx="2" presStyleCnt="3">
        <dgm:presLayoutVars>
          <dgm:bulletEnabled val="1"/>
        </dgm:presLayoutVars>
      </dgm:prSet>
      <dgm:spPr/>
    </dgm:pt>
    <dgm:pt modelId="{D73F28C5-258F-4396-84F4-2EA64B8FFE6A}" type="pres">
      <dgm:prSet presAssocID="{1A53FAEA-DD54-4462-AFE7-93062E81AB8E}" presName="ThreeNodes_2_text" presStyleLbl="node1" presStyleIdx="2" presStyleCnt="3">
        <dgm:presLayoutVars>
          <dgm:bulletEnabled val="1"/>
        </dgm:presLayoutVars>
      </dgm:prSet>
      <dgm:spPr/>
    </dgm:pt>
    <dgm:pt modelId="{D85EF5CB-5E14-4344-83A1-01C248B022A7}" type="pres">
      <dgm:prSet presAssocID="{1A53FAEA-DD54-4462-AFE7-93062E81AB8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729CC03-A823-47B8-81EF-D7F27B814972}" srcId="{1A53FAEA-DD54-4462-AFE7-93062E81AB8E}" destId="{5BDDD786-8D94-4DBC-ABFB-65579C6039E3}" srcOrd="0" destOrd="0" parTransId="{181CF43A-51C9-443D-834E-1F5CE399905F}" sibTransId="{D3BC98D6-E2CE-4150-B969-C534626AEE32}"/>
    <dgm:cxn modelId="{D9CB250F-D3EF-4E03-A68F-0FF43175876B}" type="presOf" srcId="{D3BC98D6-E2CE-4150-B969-C534626AEE32}" destId="{F13208D4-8F18-48D2-AECB-7D979F13C2CE}" srcOrd="0" destOrd="0" presId="urn:microsoft.com/office/officeart/2005/8/layout/vProcess5"/>
    <dgm:cxn modelId="{2F577312-F4A7-4AD9-AE00-12D1CE4AEE68}" type="presOf" srcId="{F5E1004A-F883-4B81-898F-30E4DECB3A4E}" destId="{1A372915-FEF5-4D4C-9EAE-AEEA601B36F1}" srcOrd="0" destOrd="0" presId="urn:microsoft.com/office/officeart/2005/8/layout/vProcess5"/>
    <dgm:cxn modelId="{401E1F40-246D-47D5-BA3C-1339CA612E6B}" type="presOf" srcId="{1A53FAEA-DD54-4462-AFE7-93062E81AB8E}" destId="{1D904089-0838-4371-B95C-254113CDFE97}" srcOrd="0" destOrd="0" presId="urn:microsoft.com/office/officeart/2005/8/layout/vProcess5"/>
    <dgm:cxn modelId="{32388643-6B40-4113-972D-8EACBFEDC314}" type="presOf" srcId="{6EC7C546-1BB7-4C23-82A3-0A7A122D2B4F}" destId="{D73F28C5-258F-4396-84F4-2EA64B8FFE6A}" srcOrd="1" destOrd="0" presId="urn:microsoft.com/office/officeart/2005/8/layout/vProcess5"/>
    <dgm:cxn modelId="{B3A75D4F-A790-4E70-B3D5-B11E0BBC3B0B}" type="presOf" srcId="{A495EBF6-4B27-4A8C-9B27-026DA68535B5}" destId="{64F07EF8-1676-47DA-80B6-AB7F5989AA1A}" srcOrd="0" destOrd="0" presId="urn:microsoft.com/office/officeart/2005/8/layout/vProcess5"/>
    <dgm:cxn modelId="{C5E0919F-267C-4E21-9B07-A28CD0370A63}" type="presOf" srcId="{F5E1004A-F883-4B81-898F-30E4DECB3A4E}" destId="{D85EF5CB-5E14-4344-83A1-01C248B022A7}" srcOrd="1" destOrd="0" presId="urn:microsoft.com/office/officeart/2005/8/layout/vProcess5"/>
    <dgm:cxn modelId="{37C845BD-C5D8-4C0F-AA77-4D3D253016AA}" type="presOf" srcId="{5BDDD786-8D94-4DBC-ABFB-65579C6039E3}" destId="{EE7D4D75-4F5A-4D3E-8007-9E1361E02B6E}" srcOrd="0" destOrd="0" presId="urn:microsoft.com/office/officeart/2005/8/layout/vProcess5"/>
    <dgm:cxn modelId="{EABEC9BD-59E9-4139-92BA-E8C0CACD0902}" type="presOf" srcId="{5BDDD786-8D94-4DBC-ABFB-65579C6039E3}" destId="{47B1076F-9EF5-4FD8-A7C2-1B73FF0CA103}" srcOrd="1" destOrd="0" presId="urn:microsoft.com/office/officeart/2005/8/layout/vProcess5"/>
    <dgm:cxn modelId="{353996C3-4C76-41F2-9046-B3A742D0F079}" type="presOf" srcId="{6EC7C546-1BB7-4C23-82A3-0A7A122D2B4F}" destId="{EDE44307-B43B-42FA-B95C-D93B574D3A35}" srcOrd="0" destOrd="0" presId="urn:microsoft.com/office/officeart/2005/8/layout/vProcess5"/>
    <dgm:cxn modelId="{90F394F1-440D-415B-B08C-5B2B902DA1CD}" srcId="{1A53FAEA-DD54-4462-AFE7-93062E81AB8E}" destId="{F5E1004A-F883-4B81-898F-30E4DECB3A4E}" srcOrd="2" destOrd="0" parTransId="{988231AB-D560-4C9F-B3F3-149F5A1CAA36}" sibTransId="{D5F5923B-1F2A-492D-9D51-A996E8984C09}"/>
    <dgm:cxn modelId="{BB93E2F3-BFF9-4FB8-B140-E215FF7636C8}" srcId="{1A53FAEA-DD54-4462-AFE7-93062E81AB8E}" destId="{6EC7C546-1BB7-4C23-82A3-0A7A122D2B4F}" srcOrd="1" destOrd="0" parTransId="{94F1AE02-0562-4365-B9DB-B7C51B1B5CAA}" sibTransId="{A495EBF6-4B27-4A8C-9B27-026DA68535B5}"/>
    <dgm:cxn modelId="{8BB0E7C1-7705-4090-BC83-B7B1855ED2FA}" type="presParOf" srcId="{1D904089-0838-4371-B95C-254113CDFE97}" destId="{846E98AE-80CA-4757-B21C-A45090925945}" srcOrd="0" destOrd="0" presId="urn:microsoft.com/office/officeart/2005/8/layout/vProcess5"/>
    <dgm:cxn modelId="{05625F22-8AFE-43AD-84A9-BC4B5B361CCC}" type="presParOf" srcId="{1D904089-0838-4371-B95C-254113CDFE97}" destId="{EE7D4D75-4F5A-4D3E-8007-9E1361E02B6E}" srcOrd="1" destOrd="0" presId="urn:microsoft.com/office/officeart/2005/8/layout/vProcess5"/>
    <dgm:cxn modelId="{99983F41-40E7-483F-85E7-DFDF38789F10}" type="presParOf" srcId="{1D904089-0838-4371-B95C-254113CDFE97}" destId="{EDE44307-B43B-42FA-B95C-D93B574D3A35}" srcOrd="2" destOrd="0" presId="urn:microsoft.com/office/officeart/2005/8/layout/vProcess5"/>
    <dgm:cxn modelId="{F13F092C-7147-47A1-86BE-A2EF7172AD2F}" type="presParOf" srcId="{1D904089-0838-4371-B95C-254113CDFE97}" destId="{1A372915-FEF5-4D4C-9EAE-AEEA601B36F1}" srcOrd="3" destOrd="0" presId="urn:microsoft.com/office/officeart/2005/8/layout/vProcess5"/>
    <dgm:cxn modelId="{CBBD77DC-D86E-4CFB-ADFA-35B9409F1276}" type="presParOf" srcId="{1D904089-0838-4371-B95C-254113CDFE97}" destId="{F13208D4-8F18-48D2-AECB-7D979F13C2CE}" srcOrd="4" destOrd="0" presId="urn:microsoft.com/office/officeart/2005/8/layout/vProcess5"/>
    <dgm:cxn modelId="{595DB63C-B217-4866-8F26-63F3D71DD688}" type="presParOf" srcId="{1D904089-0838-4371-B95C-254113CDFE97}" destId="{64F07EF8-1676-47DA-80B6-AB7F5989AA1A}" srcOrd="5" destOrd="0" presId="urn:microsoft.com/office/officeart/2005/8/layout/vProcess5"/>
    <dgm:cxn modelId="{10057772-DA41-45BB-99B3-16693FE86B09}" type="presParOf" srcId="{1D904089-0838-4371-B95C-254113CDFE97}" destId="{47B1076F-9EF5-4FD8-A7C2-1B73FF0CA103}" srcOrd="6" destOrd="0" presId="urn:microsoft.com/office/officeart/2005/8/layout/vProcess5"/>
    <dgm:cxn modelId="{C2ABA44E-A44C-439E-A9B3-B447CAC71E7E}" type="presParOf" srcId="{1D904089-0838-4371-B95C-254113CDFE97}" destId="{D73F28C5-258F-4396-84F4-2EA64B8FFE6A}" srcOrd="7" destOrd="0" presId="urn:microsoft.com/office/officeart/2005/8/layout/vProcess5"/>
    <dgm:cxn modelId="{0C046494-91C6-402E-95AB-1112C065E254}" type="presParOf" srcId="{1D904089-0838-4371-B95C-254113CDFE97}" destId="{D85EF5CB-5E14-4344-83A1-01C248B022A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D4D75-4F5A-4D3E-8007-9E1361E02B6E}">
      <dsp:nvSpPr>
        <dsp:cNvPr id="0" name=""/>
        <dsp:cNvSpPr/>
      </dsp:nvSpPr>
      <dsp:spPr>
        <a:xfrm>
          <a:off x="0" y="0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latin typeface="Bookman Old Style" panose="02050604050505020204" pitchFamily="18" charset="0"/>
            </a:rPr>
            <a:t>ostvarivanje dijela odgojno-obrazovnih ishoda predmetnog kurikuluma</a:t>
          </a:r>
          <a:endParaRPr lang="en-US" sz="2500" kern="1200" dirty="0">
            <a:latin typeface="Bookman Old Style" panose="02050604050505020204" pitchFamily="18" charset="0"/>
          </a:endParaRPr>
        </a:p>
      </dsp:txBody>
      <dsp:txXfrm>
        <a:off x="38234" y="38234"/>
        <a:ext cx="8287733" cy="1228933"/>
      </dsp:txXfrm>
    </dsp:sp>
    <dsp:sp modelId="{EDE44307-B43B-42FA-B95C-D93B574D3A35}">
      <dsp:nvSpPr>
        <dsp:cNvPr id="0" name=""/>
        <dsp:cNvSpPr/>
      </dsp:nvSpPr>
      <dsp:spPr>
        <a:xfrm>
          <a:off x="855561" y="1522968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 err="1">
              <a:latin typeface="Bookman Old Style" panose="02050604050505020204" pitchFamily="18" charset="0"/>
            </a:rPr>
            <a:t>međupredmetno</a:t>
          </a:r>
          <a:r>
            <a:rPr lang="hr-HR" sz="2500" kern="1200" dirty="0">
              <a:latin typeface="Bookman Old Style" panose="02050604050505020204" pitchFamily="18" charset="0"/>
            </a:rPr>
            <a:t> povezivanje: suradnja i sudjelovanje prof. TZK-a (Antonio Perić, Ozana </a:t>
          </a:r>
          <a:r>
            <a:rPr lang="hr-HR" sz="2500" kern="1200" dirty="0" err="1">
              <a:latin typeface="Bookman Old Style" panose="02050604050505020204" pitchFamily="18" charset="0"/>
            </a:rPr>
            <a:t>Radovniković</a:t>
          </a:r>
          <a:r>
            <a:rPr lang="hr-HR" sz="2500" kern="1200" dirty="0">
              <a:latin typeface="Bookman Old Style" panose="02050604050505020204" pitchFamily="18" charset="0"/>
            </a:rPr>
            <a:t>) i školske psihologinje (Ivana Delač)</a:t>
          </a:r>
          <a:endParaRPr lang="en-US" sz="2500" kern="1200" dirty="0">
            <a:latin typeface="Bookman Old Style" panose="02050604050505020204" pitchFamily="18" charset="0"/>
          </a:endParaRPr>
        </a:p>
      </dsp:txBody>
      <dsp:txXfrm>
        <a:off x="893795" y="1561202"/>
        <a:ext cx="7915823" cy="1228933"/>
      </dsp:txXfrm>
    </dsp:sp>
    <dsp:sp modelId="{1A372915-FEF5-4D4C-9EAE-AEEA601B36F1}">
      <dsp:nvSpPr>
        <dsp:cNvPr id="0" name=""/>
        <dsp:cNvSpPr/>
      </dsp:nvSpPr>
      <dsp:spPr>
        <a:xfrm>
          <a:off x="1711123" y="3045936"/>
          <a:ext cx="9696363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>
              <a:latin typeface="Bookman Old Style" panose="02050604050505020204" pitchFamily="18" charset="0"/>
            </a:rPr>
            <a:t>ostvarivanje dijela odgojno-obrazovnih očekivanja domena pojedinih </a:t>
          </a:r>
          <a:r>
            <a:rPr lang="hr-HR" sz="2500" kern="1200" dirty="0" err="1">
              <a:latin typeface="Bookman Old Style" panose="02050604050505020204" pitchFamily="18" charset="0"/>
            </a:rPr>
            <a:t>međupredmetnih</a:t>
          </a:r>
          <a:r>
            <a:rPr lang="hr-HR" sz="2500" kern="1200" dirty="0">
              <a:latin typeface="Bookman Old Style" panose="02050604050505020204" pitchFamily="18" charset="0"/>
            </a:rPr>
            <a:t> tema (MT </a:t>
          </a:r>
          <a:r>
            <a:rPr lang="hr-HR" sz="2500" i="1" kern="1200" dirty="0">
              <a:latin typeface="Bookman Old Style" panose="02050604050505020204" pitchFamily="18" charset="0"/>
            </a:rPr>
            <a:t>Osobni i socijalni razvoj </a:t>
          </a:r>
          <a:r>
            <a:rPr lang="hr-HR" sz="2500" kern="1200" dirty="0">
              <a:latin typeface="Bookman Old Style" panose="02050604050505020204" pitchFamily="18" charset="0"/>
            </a:rPr>
            <a:t>i MT </a:t>
          </a:r>
          <a:r>
            <a:rPr lang="hr-HR" sz="2500" i="1" kern="1200" dirty="0">
              <a:latin typeface="Bookman Old Style" panose="02050604050505020204" pitchFamily="18" charset="0"/>
            </a:rPr>
            <a:t>Zdravlje</a:t>
          </a:r>
          <a:r>
            <a:rPr lang="hr-HR" sz="2500" kern="1200" dirty="0">
              <a:latin typeface="Bookman Old Style" panose="02050604050505020204" pitchFamily="18" charset="0"/>
            </a:rPr>
            <a:t>)</a:t>
          </a:r>
          <a:endParaRPr lang="en-US" sz="2500" kern="1200" dirty="0">
            <a:latin typeface="Bookman Old Style" panose="02050604050505020204" pitchFamily="18" charset="0"/>
          </a:endParaRPr>
        </a:p>
      </dsp:txBody>
      <dsp:txXfrm>
        <a:off x="1749357" y="3084170"/>
        <a:ext cx="7915823" cy="1228933"/>
      </dsp:txXfrm>
    </dsp:sp>
    <dsp:sp modelId="{F13208D4-8F18-48D2-AECB-7D979F13C2CE}">
      <dsp:nvSpPr>
        <dsp:cNvPr id="0" name=""/>
        <dsp:cNvSpPr/>
      </dsp:nvSpPr>
      <dsp:spPr>
        <a:xfrm>
          <a:off x="8847853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38768" y="989929"/>
        <a:ext cx="466680" cy="638504"/>
      </dsp:txXfrm>
    </dsp:sp>
    <dsp:sp modelId="{64F07EF8-1676-47DA-80B6-AB7F5989AA1A}">
      <dsp:nvSpPr>
        <dsp:cNvPr id="0" name=""/>
        <dsp:cNvSpPr/>
      </dsp:nvSpPr>
      <dsp:spPr>
        <a:xfrm>
          <a:off x="970341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94329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8EA62-6530-433D-A6DD-4E4039D16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400E58E-3885-4D09-A7C0-00D96C296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BA834E-EBDD-4560-9998-716D0AE9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213B75-9653-4C5B-A138-2938143A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F03ABD-7F7B-4BAC-84A6-26841B7C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97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3AD9A-037A-48DD-AFFC-1932AB26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5CA78E-FBFB-446B-87E5-3F431A113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A4FEAF-C1BD-4BE1-A934-5C518CCE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8EA724-7004-467B-833E-E73B8712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C30F81-57E7-4361-908F-522FC360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331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1A0E6C-C094-46A5-BCDF-9033B6744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BE1ABB6-F0B8-4CE5-A887-3D94AA52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2C43BA-F66D-4DF8-AD6F-F821C637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A9D3A4-13FC-4A94-9B10-D83DA4B4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64B85D-19BC-40A5-A504-D9D930F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565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FFA32-D1B2-4842-B556-6E097B48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201A10-FE9D-444B-B37D-4FAA759E9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73997B-2C79-46A5-A98A-B0F28BF0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8FE891-33C4-4018-BDAF-71742261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6F005A-84C2-41DC-B1F7-872D7E77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277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4CFE8-8BB1-4E12-8ECF-DD217500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99CDBA-3A83-4B2A-91BE-B0A0D1D96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2808E0-BE33-405D-B809-5CEDFCC7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19F3B8-9CBC-448C-B1EB-E12EAF53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DAA1A5-79A2-4B20-AC5B-9943B374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350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3A48B-D189-48BE-B7C3-13C81E42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D63F3D-0A53-4F14-A9F9-E10A7E839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5C3073-3DCA-45B8-AE1C-4AD1D70C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E0EB37-9283-4FB0-8611-B4FF805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379D14-1C6F-4BD8-84FF-44D44414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509D3F-8C08-4075-A4BD-EA9FB50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012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66894-F187-4C64-BA87-C4FE1958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08CE86-7CA7-45F8-BB00-3EDEF09E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B4C551-A64D-411D-9FE4-4046C187A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A95BA29-F774-4772-B8A4-4EDAE74AB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76430A-B638-4B7A-AD0C-D2628B9FD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2EF2906-E11C-4BB0-9503-C1FF59A2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1B1EF10-F808-4011-9779-23491879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4544F15-FF75-41F6-8D5A-32B9F707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645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2191D-7C67-4018-AB54-4EFB6836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5327ED7-FBB3-429A-B6BE-B6B12D27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8BB861F-04E0-406F-9006-7021A1F9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145AA89-9047-4F5C-899E-AE105955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856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2B097DF-E5AD-49C3-911D-789CD2D6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89CDCE9-6549-4951-9C25-97F04A38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DA9C4BF-986F-4353-A2F9-E6A3ED54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036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1B3610-6CF5-4C37-B327-899E7C08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8C414C-2AA3-4BF4-8CAD-F6B9D164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240919-CA7D-43C1-84C3-0807C7F81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8CAFBF-D038-47F5-8A41-B12AB176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A0A4505-306A-45AC-86DC-8C96D403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5D6444-AB1B-48B0-BA69-CC332E48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975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DD0B7-C708-4029-BF59-74B9373A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302D01-AEEA-4C2F-9991-85B2BEE86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203581-9239-4D20-8B45-C9EBF740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FF7A95-5CB6-42E4-9331-9D5A7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8AB594-208D-4DDD-82BC-4515E335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0EE10E-ABF7-4B8F-A19C-44BCA5D5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658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6FF6A3F-F59B-413B-BFA6-ED1DC06F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1FE2ED-3D20-4FE6-8C7C-F4842ACD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7E59BE-8F67-4B9F-9375-C53779EEF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2/2/2021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CCCC74-7D66-4037-8672-F2B2DF29A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178ECE-6D2D-4B75-B8B3-E9011E930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abstract-1598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silh.com/rock_025/image/295134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83322&amp;picture=music-notes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ara-meetingpoint.blogspot.com/2011/10/practise-with-lyrics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ldintheclouds-faith.blogspot.com/2011_09_01_archiv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opod.it/jerusalema-master-kg-ft-nomcebo-accord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dsh9NISbk&amp;feature=youtu.b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Q_Cu6X76fvA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7Xmq6BImFV8&amp;feature=youtu.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Anket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4736D423-8074-4A82-B748-DBF40BCD3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8571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BD8D74-F4A0-4C47-8CB6-312B9362C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2661189"/>
          </a:xfrm>
        </p:spPr>
        <p:txBody>
          <a:bodyPr anchor="b">
            <a:normAutofit/>
          </a:bodyPr>
          <a:lstStyle/>
          <a:p>
            <a:r>
              <a:rPr lang="hr-HR" sz="4000" dirty="0">
                <a:latin typeface="Bookman Old Style" panose="02050604050505020204" pitchFamily="18" charset="0"/>
              </a:rPr>
              <a:t>Projekt „Pjevaj, sviraj, pleši</a:t>
            </a:r>
            <a:r>
              <a:rPr lang="hr-HR" sz="4000">
                <a:latin typeface="Bookman Old Style" panose="02050604050505020204" pitchFamily="18" charset="0"/>
              </a:rPr>
              <a:t>...”         2020</a:t>
            </a:r>
            <a:r>
              <a:rPr lang="hr-HR" sz="4000" dirty="0">
                <a:latin typeface="Bookman Old Style" panose="02050604050505020204" pitchFamily="18" charset="0"/>
              </a:rPr>
              <a:t>./2021.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8DE693-37E8-4A46-8FB2-04726614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214191"/>
            <a:ext cx="6953250" cy="136091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hr-HR" dirty="0"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</a:pPr>
            <a:r>
              <a:rPr lang="hr-HR" dirty="0">
                <a:latin typeface="Bookman Old Style" panose="02050604050505020204" pitchFamily="18" charset="0"/>
              </a:rPr>
              <a:t>Martina </a:t>
            </a:r>
            <a:r>
              <a:rPr lang="hr-HR" dirty="0" err="1">
                <a:latin typeface="Bookman Old Style" panose="02050604050505020204" pitchFamily="18" charset="0"/>
              </a:rPr>
              <a:t>Krajnović</a:t>
            </a:r>
            <a:r>
              <a:rPr lang="hr-HR" dirty="0">
                <a:latin typeface="Bookman Old Style" panose="02050604050505020204" pitchFamily="18" charset="0"/>
              </a:rPr>
              <a:t>, prof. savjetnik</a:t>
            </a:r>
          </a:p>
          <a:p>
            <a:pPr>
              <a:spcAft>
                <a:spcPts val="600"/>
              </a:spcAft>
            </a:pPr>
            <a:endParaRPr lang="hr-H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2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29250-0EA3-4F2F-AD01-D94F6230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Koliko ti je ovaj projekt u dosadašnjim aktivnostima bio izazovan?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28E4691-1294-4C1F-A3BF-8D489F6BA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56" t="40525" r="30693" b="26640"/>
          <a:stretch/>
        </p:blipFill>
        <p:spPr>
          <a:xfrm>
            <a:off x="1748790" y="2023111"/>
            <a:ext cx="9464040" cy="4469764"/>
          </a:xfrm>
        </p:spPr>
      </p:pic>
    </p:spTree>
    <p:extLst>
      <p:ext uri="{BB962C8B-B14F-4D97-AF65-F5344CB8AC3E}">
        <p14:creationId xmlns:p14="http://schemas.microsoft.com/office/powerpoint/2010/main" val="110150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DE50C-4AAF-4884-ACA5-79D54DA9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Koliko ti je ovaj projekt u dosadašnjim aktivnostima bio koristan?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CA9C26D-3AA1-4F8D-A644-81C9BA990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61" t="46829" r="30693" b="19022"/>
          <a:stretch/>
        </p:blipFill>
        <p:spPr>
          <a:xfrm>
            <a:off x="731520" y="1531620"/>
            <a:ext cx="10218420" cy="4869179"/>
          </a:xfrm>
        </p:spPr>
      </p:pic>
    </p:spTree>
    <p:extLst>
      <p:ext uri="{BB962C8B-B14F-4D97-AF65-F5344CB8AC3E}">
        <p14:creationId xmlns:p14="http://schemas.microsoft.com/office/powerpoint/2010/main" val="363086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39BE0-E035-4E8C-B6AE-52994A6A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Koliko ti je ovaj projekt u dosadašnjim aktivnostima bio zanimljiv?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8312327-C76C-4C51-9984-DE621E6FF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17" t="53252" r="30380" b="13940"/>
          <a:stretch/>
        </p:blipFill>
        <p:spPr>
          <a:xfrm>
            <a:off x="933061" y="1800809"/>
            <a:ext cx="10254343" cy="4692066"/>
          </a:xfrm>
        </p:spPr>
      </p:pic>
    </p:spTree>
    <p:extLst>
      <p:ext uri="{BB962C8B-B14F-4D97-AF65-F5344CB8AC3E}">
        <p14:creationId xmlns:p14="http://schemas.microsoft.com/office/powerpoint/2010/main" val="242808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EF093-DDAF-48E3-93F1-7F4A8465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Koliko ti je ovaj projekt u dosadašnjim aktivnostima bio poticajan?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C714542-D207-4390-9052-A65CB3BD3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4" t="41576" r="30545" b="25852"/>
          <a:stretch/>
        </p:blipFill>
        <p:spPr>
          <a:xfrm>
            <a:off x="685800" y="1690689"/>
            <a:ext cx="10515600" cy="4802186"/>
          </a:xfrm>
        </p:spPr>
      </p:pic>
    </p:spTree>
    <p:extLst>
      <p:ext uri="{BB962C8B-B14F-4D97-AF65-F5344CB8AC3E}">
        <p14:creationId xmlns:p14="http://schemas.microsoft.com/office/powerpoint/2010/main" val="22450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2B45B68-9C82-4DD3-8EAD-B1A1FADF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20" t="48293" r="32780" b="21024"/>
          <a:stretch/>
        </p:blipFill>
        <p:spPr>
          <a:xfrm>
            <a:off x="1028700" y="1005840"/>
            <a:ext cx="10309859" cy="5326379"/>
          </a:xfrm>
        </p:spPr>
      </p:pic>
    </p:spTree>
    <p:extLst>
      <p:ext uri="{BB962C8B-B14F-4D97-AF65-F5344CB8AC3E}">
        <p14:creationId xmlns:p14="http://schemas.microsoft.com/office/powerpoint/2010/main" val="245299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04AEC92-A59B-4579-9B62-CEAD64410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4" t="43820" r="33392" b="28031"/>
          <a:stretch/>
        </p:blipFill>
        <p:spPr>
          <a:xfrm>
            <a:off x="434340" y="434341"/>
            <a:ext cx="11132820" cy="5177789"/>
          </a:xfrm>
        </p:spPr>
      </p:pic>
    </p:spTree>
    <p:extLst>
      <p:ext uri="{BB962C8B-B14F-4D97-AF65-F5344CB8AC3E}">
        <p14:creationId xmlns:p14="http://schemas.microsoft.com/office/powerpoint/2010/main" val="55132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E5A8082-CF0A-414D-9E45-8F00AB4F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45" t="27997" r="34619" b="25934"/>
          <a:stretch/>
        </p:blipFill>
        <p:spPr>
          <a:xfrm>
            <a:off x="396240" y="640080"/>
            <a:ext cx="4278630" cy="550925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67E817-CC62-4910-A435-15F9B611A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6333" r="37094" b="36638"/>
          <a:stretch/>
        </p:blipFill>
        <p:spPr>
          <a:xfrm>
            <a:off x="5269230" y="194309"/>
            <a:ext cx="6526530" cy="340684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37C0CA7-5450-4F13-BA2E-888C5ECD1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9" t="43167" r="35406" b="34500"/>
          <a:stretch/>
        </p:blipFill>
        <p:spPr>
          <a:xfrm>
            <a:off x="5436872" y="3920489"/>
            <a:ext cx="5993128" cy="28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5E5F158-F04A-4BDF-B3E3-948D57434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6" t="49534" r="32918" b="21498"/>
          <a:stretch/>
        </p:blipFill>
        <p:spPr>
          <a:xfrm>
            <a:off x="868680" y="742951"/>
            <a:ext cx="10469880" cy="5349240"/>
          </a:xfrm>
        </p:spPr>
      </p:pic>
    </p:spTree>
    <p:extLst>
      <p:ext uri="{BB962C8B-B14F-4D97-AF65-F5344CB8AC3E}">
        <p14:creationId xmlns:p14="http://schemas.microsoft.com/office/powerpoint/2010/main" val="121808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64B352A-5E34-47A9-91AD-CC7A6E6AF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91" t="33442" r="33012" b="35123"/>
          <a:stretch/>
        </p:blipFill>
        <p:spPr>
          <a:xfrm>
            <a:off x="651511" y="560071"/>
            <a:ext cx="9978389" cy="5143500"/>
          </a:xfrm>
        </p:spPr>
      </p:pic>
    </p:spTree>
    <p:extLst>
      <p:ext uri="{BB962C8B-B14F-4D97-AF65-F5344CB8AC3E}">
        <p14:creationId xmlns:p14="http://schemas.microsoft.com/office/powerpoint/2010/main" val="105293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1F6967-342C-4031-8D0D-2D80C604A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47" t="38823" r="35940" b="17891"/>
          <a:stretch/>
        </p:blipFill>
        <p:spPr>
          <a:xfrm>
            <a:off x="80010" y="640080"/>
            <a:ext cx="5017770" cy="416052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82597E4-18CC-434A-9A16-2FB8141D7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8" t="46833" r="33531" b="15334"/>
          <a:stretch/>
        </p:blipFill>
        <p:spPr>
          <a:xfrm>
            <a:off x="5097780" y="112889"/>
            <a:ext cx="6758940" cy="34418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908F7BC-6C1E-42CD-A1E2-8ADC013CC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19" t="55167" r="32781" b="9334"/>
          <a:stretch/>
        </p:blipFill>
        <p:spPr>
          <a:xfrm>
            <a:off x="5017770" y="3554730"/>
            <a:ext cx="6838950" cy="33032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3D7338B-F4A0-4562-9DDC-5D6A43504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13" t="70000" r="32688" b="16166"/>
          <a:stretch/>
        </p:blipFill>
        <p:spPr>
          <a:xfrm>
            <a:off x="205740" y="4800600"/>
            <a:ext cx="481203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B769D4-5CD1-4433-99D7-BE66651A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Bookman Old Style" panose="02050604050505020204" pitchFamily="18" charset="0"/>
              </a:rPr>
              <a:t>Ciljevi projekta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A1BA38-9857-4F11-A856-404D4BAA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latin typeface="Bookman Old Style" panose="02050604050505020204" pitchFamily="18" charset="0"/>
              </a:rPr>
              <a:t>kroz raznolike projektne aktivnosti vezane uz glazbu (pjevanje, sviranje, ples, slušanje glazbe, doživljaj glazbe kroz likovni izričaj…), potaknuti učenike na aktivno sudjelovanje te različite oblike kreativnoga izražavanja i stvaralaštva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Bookman Old Style" panose="02050604050505020204" pitchFamily="18" charset="0"/>
              </a:rPr>
              <a:t>međužupanijska suradnja, razmjena iskustava, smotra radova sudionika projekta</a:t>
            </a:r>
          </a:p>
          <a:p>
            <a:pPr marL="285750" indent="-285750">
              <a:buFontTx/>
              <a:buChar char="-"/>
            </a:pPr>
            <a:r>
              <a:rPr lang="hr-HR" dirty="0">
                <a:latin typeface="Bookman Old Style" panose="02050604050505020204" pitchFamily="18" charset="0"/>
              </a:rPr>
              <a:t>moguća međunarodna suradnja 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F64019-C7B9-4C0E-9A6E-290BF9C3D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0915" y="267620"/>
            <a:ext cx="6429896" cy="19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5D984F0-B44B-46C4-B0D0-70191D45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41" t="42187" r="32199" b="37414"/>
          <a:stretch/>
        </p:blipFill>
        <p:spPr>
          <a:xfrm>
            <a:off x="457200" y="560069"/>
            <a:ext cx="5417820" cy="259461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0F3B5B-E846-4638-96A0-5E148921A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1" t="50000" r="32781" b="22000"/>
          <a:stretch/>
        </p:blipFill>
        <p:spPr>
          <a:xfrm>
            <a:off x="5989320" y="297180"/>
            <a:ext cx="5745480" cy="321183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231090-EF8A-4810-BEB3-C333926C3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94" t="48167" r="32687" b="27333"/>
          <a:stretch/>
        </p:blipFill>
        <p:spPr>
          <a:xfrm>
            <a:off x="457200" y="3154681"/>
            <a:ext cx="5417820" cy="30861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9C7F7C9-3031-4642-9E06-5B7B5D632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19" t="61833" r="32125" b="11333"/>
          <a:stretch/>
        </p:blipFill>
        <p:spPr>
          <a:xfrm>
            <a:off x="5989320" y="326898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3D6B267-1B24-433D-8D6A-C68F9EAC6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37" r="16959"/>
          <a:stretch/>
        </p:blipFill>
        <p:spPr>
          <a:xfrm>
            <a:off x="737408" y="2599509"/>
            <a:ext cx="3985356" cy="26582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AD641A-2961-4C0E-852C-909707321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101" y="2366010"/>
            <a:ext cx="6055226" cy="3872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Provedena anketa pokazuje sljedeće: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učenici prepoznaju ciljeve projekta 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većina sudionika (75%) smatra svoj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 angažman veoma intenzivnim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75% smatra da je projekt zabavan 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77,5% da su projektne aktivnosti u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potpunosti zanimljive i poticajne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0C8485EB-012F-4DEB-B2FF-FF8C263B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08" y="365126"/>
            <a:ext cx="8120842" cy="78170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Bookman Old Style" panose="02050604050505020204" pitchFamily="18" charset="0"/>
              </a:rPr>
              <a:t>Umjesto zaključka</a:t>
            </a:r>
          </a:p>
        </p:txBody>
      </p:sp>
    </p:spTree>
    <p:extLst>
      <p:ext uri="{BB962C8B-B14F-4D97-AF65-F5344CB8AC3E}">
        <p14:creationId xmlns:p14="http://schemas.microsoft.com/office/powerpoint/2010/main" val="63902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CB952DB8-569F-4FE7-A001-E3890854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898"/>
            <a:ext cx="10515600" cy="5742065"/>
          </a:xfrm>
        </p:spPr>
        <p:txBody>
          <a:bodyPr/>
          <a:lstStyle/>
          <a:p>
            <a:pPr marL="0" indent="0">
              <a:buNone/>
            </a:pPr>
            <a:endParaRPr lang="hr-HR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zajednička aktivnost u projektu i suradnja s razrednim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prijateljima jako pozitivno utječe na njihovu motiviranost (60% odgovora)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57,5% ih veoma voli plesati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većina ih se ne bavi glazbom aktivno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glazba im uvijek (75%) i često (25%) podiže raspoloženje</a:t>
            </a: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B17926F0-A9C4-4B48-A30C-64BC055B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6898" y="857436"/>
            <a:ext cx="5709424" cy="18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7453F0-CEFD-43FF-B8BF-40F50952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417689"/>
            <a:ext cx="7522149" cy="5311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procjena 85% sudionika projekta je da glazba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(slušanje, ples, sviranje, pjevanje) jako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pozitivno djeluje na njihovo mentalno zdravlje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</a:t>
            </a: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glazba ima značajno mjesto u njihovoj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svakodnevici</a:t>
            </a:r>
          </a:p>
          <a:p>
            <a:pPr marL="0" indent="0">
              <a:buNone/>
            </a:pP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→ predstavlja svojevrsno utočište,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odmak od problema i stresnih situacija 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</a:t>
            </a:r>
            <a:endParaRPr lang="hr-HR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594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148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trijela&#10;&#10;Opis je automatski generiran">
            <a:extLst>
              <a:ext uri="{FF2B5EF4-FFF2-40B4-BE49-F238E27FC236}">
                <a16:creationId xmlns:a16="http://schemas.microsoft.com/office/drawing/2014/main" id="{30FC4BCB-733B-4BB2-877E-2BF415A52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" r="-8" b="-8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9001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367351-94D3-465A-9B60-D6582688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sz="34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„</a:t>
            </a:r>
            <a:r>
              <a:rPr lang="hr-HR" sz="3400" dirty="0">
                <a:solidFill>
                  <a:srgbClr val="000000"/>
                </a:solidFill>
                <a:latin typeface="Bookman Old Style" panose="02050604050505020204" pitchFamily="18" charset="0"/>
              </a:rPr>
              <a:t>Pjevaj, sviraj, pleši…” kroz prizmu sudionika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dodatak, ogrlica&#10;&#10;Opis je automatski generiran">
            <a:extLst>
              <a:ext uri="{FF2B5EF4-FFF2-40B4-BE49-F238E27FC236}">
                <a16:creationId xmlns:a16="http://schemas.microsoft.com/office/drawing/2014/main" id="{067C5F00-122F-49E2-8D83-9F3A4FA56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349" y="2664971"/>
            <a:ext cx="3661831" cy="154825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6F54A-1436-417A-BD31-AAC85F55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5" y="2146852"/>
            <a:ext cx="6147775" cy="39141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hr-HR" sz="1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Rezultati ankete i sve do sada navedeno pokazuje da je projekt prepoznat i prihvaćen od strane učenika-sudionika kao zanimljiv, koristan  i poticajan.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Provedivost projektnih aktivnosti niti u kontekstu svih izazova školske 2020./2021. g. nije dovedena u pitanje. 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Razloge, kao i uvijek, treba tražiti u samoj glazbi.</a:t>
            </a:r>
          </a:p>
        </p:txBody>
      </p:sp>
    </p:spTree>
    <p:extLst>
      <p:ext uri="{BB962C8B-B14F-4D97-AF65-F5344CB8AC3E}">
        <p14:creationId xmlns:p14="http://schemas.microsoft.com/office/powerpoint/2010/main" val="220555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22DA042-EF60-432D-8C0F-2188F386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219200"/>
            <a:ext cx="3246981" cy="45837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Početak</a:t>
            </a:r>
            <a:r>
              <a:rPr lang="en-US" sz="4000" b="1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projekta</a:t>
            </a:r>
            <a:endParaRPr lang="en-US" sz="4000" b="1" kern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EE3F29-5832-4827-9DBA-9E5EFDDF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009" y="1488847"/>
            <a:ext cx="6818084" cy="3579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-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mnoštvo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otegotnih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okolnosti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prouzročenih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endParaRPr lang="hr-HR" sz="2400" kern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2"/>
                </a:solidFill>
                <a:latin typeface="Bookman Old Style" panose="02050604050505020204" pitchFamily="18" charset="0"/>
              </a:rPr>
              <a:t>  </a:t>
            </a:r>
            <a:r>
              <a:rPr lang="hr-HR" sz="24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epi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demijom</a:t>
            </a:r>
            <a:r>
              <a:rPr lang="en-US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koronavirusa</a:t>
            </a: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(samoizolacija, 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nastava na daljinu, česta nemogućnost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neposredne komunikacije s učenicima,</a:t>
            </a:r>
          </a:p>
          <a:p>
            <a:pPr marL="0" indent="0">
              <a:buNone/>
            </a:pP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 neizvjesnost, kratko vrijeme za realizaciju</a:t>
            </a:r>
          </a:p>
          <a:p>
            <a:pPr marL="0" indent="0">
              <a:buNone/>
            </a:pPr>
            <a:r>
              <a:rPr lang="hr-HR" sz="2400" kern="1200" dirty="0">
                <a:solidFill>
                  <a:schemeClr val="tx2"/>
                </a:solidFill>
                <a:latin typeface="Bookman Old Style" panose="02050604050505020204" pitchFamily="18" charset="0"/>
              </a:rPr>
              <a:t>  projektnih aktivnosti…)</a:t>
            </a:r>
            <a:endParaRPr lang="en-US" sz="2400" kern="1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E8FBB8-23E8-4661-96E9-B4BE7486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hr-HR" sz="2500" i="1">
                <a:latin typeface="Bookman Old Style" panose="02050604050505020204" pitchFamily="18" charset="0"/>
              </a:rPr>
              <a:t>Jerusalema </a:t>
            </a:r>
            <a:r>
              <a:rPr lang="hr-HR" sz="2500">
                <a:latin typeface="Bookman Old Style" panose="02050604050505020204" pitchFamily="18" charset="0"/>
              </a:rPr>
              <a:t>(</a:t>
            </a:r>
            <a:r>
              <a:rPr lang="hr-HR" sz="2500" i="1">
                <a:latin typeface="Bookman Old Style" panose="02050604050505020204" pitchFamily="18" charset="0"/>
              </a:rPr>
              <a:t>world challenge</a:t>
            </a:r>
            <a:r>
              <a:rPr lang="hr-HR" sz="2500">
                <a:latin typeface="Bookman Old Style" panose="02050604050505020204" pitchFamily="18" charset="0"/>
              </a:rPr>
              <a:t>), himna optimizma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123263-A8C5-41F7-B073-7B41ACE0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Autofit/>
          </a:bodyPr>
          <a:lstStyle/>
          <a:p>
            <a:r>
              <a:rPr lang="hr-HR" sz="2000" dirty="0">
                <a:latin typeface="Bookman Old Style" panose="02050604050505020204" pitchFamily="18" charset="0"/>
              </a:rPr>
              <a:t>prezentiranje projekta, dogovaranje načina ostvarivanja projektnih aktivnosti</a:t>
            </a:r>
            <a:r>
              <a:rPr lang="hr-HR" sz="2000">
                <a:latin typeface="Bookman Old Style" panose="02050604050505020204" pitchFamily="18" charset="0"/>
              </a:rPr>
              <a:t>, motiviranje </a:t>
            </a:r>
            <a:r>
              <a:rPr lang="hr-HR" sz="2000" dirty="0">
                <a:latin typeface="Bookman Old Style" panose="02050604050505020204" pitchFamily="18" charset="0"/>
              </a:rPr>
              <a:t>učenika</a:t>
            </a:r>
          </a:p>
          <a:p>
            <a:endParaRPr lang="hr-HR" sz="2000" dirty="0">
              <a:latin typeface="Bookman Old Style" panose="02050604050505020204" pitchFamily="18" charset="0"/>
            </a:endParaRPr>
          </a:p>
          <a:p>
            <a:r>
              <a:rPr lang="hr-HR" sz="2000" dirty="0">
                <a:latin typeface="Bookman Old Style" panose="02050604050505020204" pitchFamily="18" charset="0"/>
              </a:rPr>
              <a:t>edukacija i plesne aktivnosti temeljem </a:t>
            </a:r>
            <a:r>
              <a:rPr lang="hr-HR" sz="2000" dirty="0" err="1">
                <a:latin typeface="Bookman Old Style" panose="02050604050505020204" pitchFamily="18" charset="0"/>
              </a:rPr>
              <a:t>predvježbi</a:t>
            </a:r>
            <a:r>
              <a:rPr lang="hr-HR" sz="2000" dirty="0">
                <a:latin typeface="Bookman Old Style" panose="02050604050505020204" pitchFamily="18" charset="0"/>
              </a:rPr>
              <a:t> i koreografije na pjesmu </a:t>
            </a:r>
            <a:r>
              <a:rPr lang="hr-HR" sz="2000" i="1" dirty="0" err="1">
                <a:latin typeface="Bookman Old Style" panose="02050604050505020204" pitchFamily="18" charset="0"/>
              </a:rPr>
              <a:t>Jerusalema</a:t>
            </a:r>
            <a:r>
              <a:rPr lang="hr-HR" sz="2000" dirty="0">
                <a:latin typeface="Bookman Old Style" panose="02050604050505020204" pitchFamily="18" charset="0"/>
              </a:rPr>
              <a:t> u izvođenju učenika Srednje škole Duga Resa</a:t>
            </a:r>
          </a:p>
          <a:p>
            <a:endParaRPr lang="hr-HR" sz="2000" dirty="0">
              <a:latin typeface="Bookman Old Style" panose="02050604050505020204" pitchFamily="18" charset="0"/>
            </a:endParaRPr>
          </a:p>
          <a:p>
            <a:r>
              <a:rPr lang="hr-HR" sz="2000" dirty="0">
                <a:latin typeface="Bookman Old Style" panose="02050604050505020204" pitchFamily="18" charset="0"/>
              </a:rPr>
              <a:t>poticanje na kreativno izražavanje i stvaranje nove zajedničke koreografije u odnosu na postojeću</a:t>
            </a: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tekst, osoba, poziranje, stajanje&#10;&#10;Opis je automatski generiran">
            <a:extLst>
              <a:ext uri="{FF2B5EF4-FFF2-40B4-BE49-F238E27FC236}">
                <a16:creationId xmlns:a16="http://schemas.microsoft.com/office/drawing/2014/main" id="{A3636A32-19D7-4B6E-B36A-6F37C44D1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" b="3065"/>
          <a:stretch/>
        </p:blipFill>
        <p:spPr>
          <a:xfrm>
            <a:off x="6930493" y="1412155"/>
            <a:ext cx="4223252" cy="4093973"/>
          </a:xfrm>
          <a:prstGeom prst="rect">
            <a:avLst/>
          </a:prstGeom>
        </p:spPr>
      </p:pic>
      <p:cxnSp>
        <p:nvCxnSpPr>
          <p:cNvPr id="47" name="Straight Connector 4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1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7DF8C8-C583-4EA5-A431-E347D2C8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Bookman Old Style" panose="02050604050505020204" pitchFamily="18" charset="0"/>
              </a:rPr>
              <a:t>Kurikulum, </a:t>
            </a:r>
            <a:r>
              <a:rPr lang="hr-HR" sz="4000" dirty="0" err="1">
                <a:latin typeface="Bookman Old Style" panose="02050604050505020204" pitchFamily="18" charset="0"/>
              </a:rPr>
              <a:t>međupredmetno</a:t>
            </a:r>
            <a:r>
              <a:rPr lang="hr-HR" sz="4000" dirty="0">
                <a:latin typeface="Bookman Old Style" panose="02050604050505020204" pitchFamily="18" charset="0"/>
              </a:rPr>
              <a:t> povezivanje, MT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Rezervirano mjesto sadržaja 2">
            <a:extLst>
              <a:ext uri="{FF2B5EF4-FFF2-40B4-BE49-F238E27FC236}">
                <a16:creationId xmlns:a16="http://schemas.microsoft.com/office/drawing/2014/main" id="{1DB58889-A163-4FB8-B22D-5C68F9169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42179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85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4A44DB-AB1B-4482-851A-2438D3C36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4FD451-B2DE-415A-B5BE-E9EEF4CE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653" y="349664"/>
            <a:ext cx="6783701" cy="1638377"/>
          </a:xfrm>
        </p:spPr>
        <p:txBody>
          <a:bodyPr anchor="b"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Rezultati dosadašnjeg tijeka projektnih aktivnosti u III. gimnaziji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931EAA-08D5-4EBF-9486-AD62A578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387" y="2620641"/>
            <a:ext cx="7256596" cy="3023702"/>
          </a:xfrm>
        </p:spPr>
        <p:txBody>
          <a:bodyPr anchor="ctr">
            <a:normAutofit fontScale="92500" lnSpcReduction="20000"/>
          </a:bodyPr>
          <a:lstStyle/>
          <a:p>
            <a:r>
              <a:rPr lang="hr-HR" sz="2200" dirty="0">
                <a:latin typeface="Bookman Old Style" panose="02050604050505020204" pitchFamily="18" charset="0"/>
              </a:rPr>
              <a:t>Videozapisi glazbeno-plesnih aktivnosti, osmišljavanje,</a:t>
            </a:r>
          </a:p>
          <a:p>
            <a:pPr marL="0" indent="0">
              <a:buNone/>
            </a:pPr>
            <a:r>
              <a:rPr lang="hr-HR" sz="2200" dirty="0">
                <a:latin typeface="Bookman Old Style" panose="02050604050505020204" pitchFamily="18" charset="0"/>
              </a:rPr>
              <a:t>   uvježbavanje te realizacija zajedničke koreografije</a:t>
            </a:r>
          </a:p>
          <a:p>
            <a:pPr marL="0" indent="0">
              <a:buNone/>
            </a:pPr>
            <a:endParaRPr lang="hr-HR" sz="2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200" dirty="0">
                <a:latin typeface="Bookman Old Style" panose="02050604050505020204" pitchFamily="18" charset="0"/>
              </a:rPr>
              <a:t>   YouTube kanal škole, učenici (ili dio učenika) sljedećih</a:t>
            </a:r>
          </a:p>
          <a:p>
            <a:pPr marL="0" indent="0">
              <a:buNone/>
            </a:pPr>
            <a:r>
              <a:rPr lang="hr-HR" sz="2200" dirty="0">
                <a:latin typeface="Bookman Old Style" panose="02050604050505020204" pitchFamily="18" charset="0"/>
              </a:rPr>
              <a:t>   razreda:</a:t>
            </a: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                 </a:t>
            </a:r>
            <a:r>
              <a:rPr lang="hr-HR" sz="2000" dirty="0">
                <a:latin typeface="Bookman Old Style" panose="02050604050505020204" pitchFamily="18" charset="0"/>
                <a:hlinkClick r:id="rId2"/>
              </a:rPr>
              <a:t>3. B                      </a:t>
            </a: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                                         </a:t>
            </a:r>
            <a:r>
              <a:rPr lang="hr-HR" sz="2000" dirty="0">
                <a:latin typeface="Bookman Old Style" panose="02050604050505020204" pitchFamily="18" charset="0"/>
                <a:hlinkClick r:id="rId3"/>
              </a:rPr>
              <a:t>4. A                     </a:t>
            </a: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Bookman Old Style" panose="02050604050505020204" pitchFamily="18" charset="0"/>
              </a:rPr>
              <a:t>                                                                        </a:t>
            </a:r>
            <a:r>
              <a:rPr lang="hr-HR" sz="2000" dirty="0">
                <a:latin typeface="Bookman Old Style" panose="02050604050505020204" pitchFamily="18" charset="0"/>
                <a:hlinkClick r:id="rId4"/>
              </a:rPr>
              <a:t>4. B                              </a:t>
            </a:r>
            <a:endParaRPr lang="hr-HR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hr-HR" sz="2000" dirty="0"/>
              <a:t>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216088"/>
            <a:ext cx="3851557" cy="6435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C37FC49-F5F3-4F22-9CE2-51A160656AE3}"/>
              </a:ext>
            </a:extLst>
          </p:cNvPr>
          <p:cNvPicPr/>
          <p:nvPr/>
        </p:nvPicPr>
        <p:blipFill rotWithShape="1">
          <a:blip r:embed="rId5"/>
          <a:srcRect l="18485" t="40040" r="32481" b="18946"/>
          <a:stretch/>
        </p:blipFill>
        <p:spPr bwMode="auto">
          <a:xfrm>
            <a:off x="576179" y="566220"/>
            <a:ext cx="3390280" cy="15951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E861FAC-FEBD-415C-8783-B40CA434F7E7}"/>
              </a:ext>
            </a:extLst>
          </p:cNvPr>
          <p:cNvPicPr/>
          <p:nvPr/>
        </p:nvPicPr>
        <p:blipFill rotWithShape="1">
          <a:blip r:embed="rId6"/>
          <a:srcRect l="17361" t="43883" r="19522" b="19459"/>
          <a:stretch/>
        </p:blipFill>
        <p:spPr bwMode="auto">
          <a:xfrm>
            <a:off x="576179" y="2873839"/>
            <a:ext cx="3390280" cy="110759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2393A0-8D75-4EEF-A20A-307C46881A68}"/>
              </a:ext>
            </a:extLst>
          </p:cNvPr>
          <p:cNvPicPr/>
          <p:nvPr/>
        </p:nvPicPr>
        <p:blipFill rotWithShape="1">
          <a:blip r:embed="rId7"/>
          <a:srcRect l="9799" t="19927" r="13495" b="22870"/>
          <a:stretch/>
        </p:blipFill>
        <p:spPr bwMode="auto">
          <a:xfrm>
            <a:off x="576180" y="4780415"/>
            <a:ext cx="3390280" cy="14221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45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9EF67A-60AC-49D8-8B08-4207CE2E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19" y="325533"/>
            <a:ext cx="10495961" cy="954627"/>
          </a:xfrm>
        </p:spPr>
        <p:txBody>
          <a:bodyPr>
            <a:noAutofit/>
          </a:bodyPr>
          <a:lstStyle/>
          <a:p>
            <a:r>
              <a:rPr lang="hr-HR" sz="2400" dirty="0">
                <a:latin typeface="Bookman Old Style" panose="02050604050505020204" pitchFamily="18" charset="0"/>
              </a:rPr>
              <a:t>Rezultati anonimne ankete za sudionike u projektu (40 učenika)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96AAC9B-3A59-4311-8A2A-87126677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35582" y="488240"/>
            <a:ext cx="708398" cy="708398"/>
          </a:xfrm>
          <a:prstGeom prst="rect">
            <a:avLst/>
          </a:prstGeom>
        </p:spPr>
      </p:pic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67B4EE90-5BFE-4490-8CDC-61BC2A612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640" t="38495" r="31904" b="14783"/>
          <a:stretch/>
        </p:blipFill>
        <p:spPr>
          <a:xfrm>
            <a:off x="848019" y="1196638"/>
            <a:ext cx="6135711" cy="5335829"/>
          </a:xfr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938B646-C963-402D-8579-F85C095F6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69" t="46333" r="32969" b="15333"/>
          <a:stretch/>
        </p:blipFill>
        <p:spPr>
          <a:xfrm>
            <a:off x="6983730" y="1359345"/>
            <a:ext cx="5063490" cy="52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95CA9C-FF49-47DD-96F2-E5C492914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12" t="41160" r="33250" b="30430"/>
          <a:stretch/>
        </p:blipFill>
        <p:spPr>
          <a:xfrm>
            <a:off x="811530" y="777241"/>
            <a:ext cx="10698479" cy="5200650"/>
          </a:xfrm>
        </p:spPr>
      </p:pic>
    </p:spTree>
    <p:extLst>
      <p:ext uri="{BB962C8B-B14F-4D97-AF65-F5344CB8AC3E}">
        <p14:creationId xmlns:p14="http://schemas.microsoft.com/office/powerpoint/2010/main" val="389108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684C3-E381-49DD-B373-D22D6AF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Bookman Old Style" panose="02050604050505020204" pitchFamily="18" charset="0"/>
              </a:rPr>
              <a:t>Koliko ti je ovaj projekt u dosadašnjim aktivnostima bio zabavan?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F030740-6F2B-4796-BCB5-2DFBBBB3C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2" t="51974" r="30988" b="14633"/>
          <a:stretch/>
        </p:blipFill>
        <p:spPr>
          <a:xfrm>
            <a:off x="1028700" y="1690688"/>
            <a:ext cx="9738360" cy="4802186"/>
          </a:xfrm>
        </p:spPr>
      </p:pic>
    </p:spTree>
    <p:extLst>
      <p:ext uri="{BB962C8B-B14F-4D97-AF65-F5344CB8AC3E}">
        <p14:creationId xmlns:p14="http://schemas.microsoft.com/office/powerpoint/2010/main" val="1932854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535</Words>
  <Application>Microsoft Office PowerPoint</Application>
  <PresentationFormat>Široki zaslon</PresentationFormat>
  <Paragraphs>79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Meiryo</vt:lpstr>
      <vt:lpstr>Arial</vt:lpstr>
      <vt:lpstr>Bookman Old Style</vt:lpstr>
      <vt:lpstr>Calibri</vt:lpstr>
      <vt:lpstr>Calibri Light</vt:lpstr>
      <vt:lpstr>Tema sustava Office</vt:lpstr>
      <vt:lpstr>Projekt „Pjevaj, sviraj, pleši...”         2020./2021. </vt:lpstr>
      <vt:lpstr>Ciljevi projekta   </vt:lpstr>
      <vt:lpstr>Početak projekta</vt:lpstr>
      <vt:lpstr>Jerusalema (world challenge), himna optimizma</vt:lpstr>
      <vt:lpstr>Kurikulum, međupredmetno povezivanje, MT</vt:lpstr>
      <vt:lpstr>Rezultati dosadašnjeg tijeka projektnih aktivnosti u III. gimnaziji</vt:lpstr>
      <vt:lpstr>Rezultati anonimne ankete za sudionike u projektu (40 učenika)</vt:lpstr>
      <vt:lpstr>PowerPoint prezentacija</vt:lpstr>
      <vt:lpstr>Koliko ti je ovaj projekt u dosadašnjim aktivnostima bio zabavan?</vt:lpstr>
      <vt:lpstr>Koliko ti je ovaj projekt u dosadašnjim aktivnostima bio izazovan?</vt:lpstr>
      <vt:lpstr>Koliko ti je ovaj projekt u dosadašnjim aktivnostima bio koristan?</vt:lpstr>
      <vt:lpstr>Koliko ti je ovaj projekt u dosadašnjim aktivnostima bio zanimljiv?</vt:lpstr>
      <vt:lpstr>Koliko ti je ovaj projekt u dosadašnjim aktivnostima bio poticajan?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Umjesto zaključka</vt:lpstr>
      <vt:lpstr>PowerPoint prezentacija</vt:lpstr>
      <vt:lpstr>PowerPoint prezentacija</vt:lpstr>
      <vt:lpstr>„Pjevaj, sviraj, pleši…” kroz prizmu sudionika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Međužupanijska suradnja u projektu Pjevaj, sviraj, pleši... 2020./2021.</dc:title>
  <dc:creator>Martina Krajnović</dc:creator>
  <cp:lastModifiedBy>Mario Krajnovic</cp:lastModifiedBy>
  <cp:revision>9</cp:revision>
  <dcterms:created xsi:type="dcterms:W3CDTF">2021-01-28T20:14:55Z</dcterms:created>
  <dcterms:modified xsi:type="dcterms:W3CDTF">2021-02-02T13:52:29Z</dcterms:modified>
</cp:coreProperties>
</file>